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2" r:id="rId30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FAEA-A6CA-495B-9726-783939020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55DB-CBCD-4395-9DDB-F5F530587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C498E-ED45-40D5-9B49-20199824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163CB-A98D-42A3-9831-424F8E11B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91F6B-7F58-4648-9E8C-13B5BA36F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6483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8C581-0674-4B7A-8422-2786627A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8889-60CC-4BE9-8D5A-97BD8EC3B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7F06DE-83B5-42C0-BF3E-54007C36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64605-5927-4CD2-A6C7-935090458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615CD-2FCC-49C0-82A3-25C4FDF2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321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32D13-F213-4FCA-8D57-36690720E1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F3A01-E3B6-4E48-811B-2E23D4057C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C872D-C6EA-4FA3-A151-C12954E4A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B27C6-E90C-48FC-A80D-64C76033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0B779-E1FC-41DB-A1FD-2959ACD00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4213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77393-2E72-486E-9806-CD8658DC0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9826-378D-423D-97FC-C70BB999D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DDC18-5451-4298-9788-036454850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47EE-21C0-4A0A-A5B2-29640A3A6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B7405-D8E3-475A-8F55-60DC459D3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977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7700-B1E6-4867-954F-9553A600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7FA08-5538-4BE4-A07C-58EB74A5D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D6EF8-0632-42AB-9219-D5D27176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332B8-4012-43A6-83DC-52D88747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1EC37-BE59-49C5-BF10-18BB6751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793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009A6-0A93-42B2-808B-61457EC2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58CF9-F8FF-4A27-9E29-0DECC962F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48D1F3-DE4D-405F-A2D7-AC8D59FDF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A9AA2-1737-4552-B02C-82641431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14D35-F683-4308-91D4-7B65EAB0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1220D-E8F1-4755-B81E-D3F5DC018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468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6B8B-5CEF-4577-BAFD-E7C30CD3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3ACE-1F0B-427A-A553-EBD82B2F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89AEC-B8B3-4739-8D3F-0A4B256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8FDEB-19D0-4099-9AAA-8F7A5E14C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8EB071-13B8-4692-9D24-70FF5DBFD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E4BC6-B18D-4CCD-8442-E93087889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7043D7-136C-4D3F-B0EA-4636A3471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7CEE8C-F5F1-4800-9F44-D90503F8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46784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F232-FF2C-4E2E-ABA2-D12F03C0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DDC34C-8228-4A7F-9EFF-25B96968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0A068-9466-45B3-930E-DA526AAFE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11795-9E05-48EC-BC96-69C788305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631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46AD7-6D3B-4FBD-B998-A79FDC0EE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DFD36-FBF2-40C6-8AE6-3EB9FC0D1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8750B-EDAF-43B2-8BEC-12ABB2A5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0504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BD07-3397-4E23-8D71-5BF80E69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5B162-ED71-40FD-AE5F-5BE54651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87FFE-7EED-4857-AA7C-89ED90B3F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A05CD-6632-4283-95B0-0A2DF521E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71293-106E-40D1-B9BA-659D5A452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3B29D-5B4F-4EC6-81A8-D06FE3A0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7498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1F3FB-00EB-4E8B-A567-3EA723144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4F926-69DC-4F98-BF04-0C4784B96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F20C5-754C-4802-90B7-CA78100F8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14743-AD51-46F0-BDC0-B8D8E257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F2C610-161F-4EFA-9612-97C48C3D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C27B2-5836-4797-8957-8FDC796A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274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501C73-0F06-473F-88A9-139B75E5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7D3DE-256C-4DC7-9B3A-A955BC087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B7F63-392A-4756-AA24-8A198564B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5B9664-4C3D-469E-8DC7-C91120B1AD6F}" type="datetimeFigureOut">
              <a:rPr lang="th-TH" smtClean="0"/>
              <a:t>18/08/64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8D46B-DF05-400E-A7D2-E2A26A9D6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1E60A-61A7-4444-B0A5-CEB4D8331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47C2-0D08-4FAE-811A-A5BB776F584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380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4A600-C958-45F5-BE8E-DA917EB876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9EDBD-25B8-415E-B0F6-7C7069B132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0DE76-7576-4148-850A-B90A95998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200025"/>
            <a:ext cx="120205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C75ED-9E91-47DC-BDD0-A584F40DF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32935-9A86-4DC8-B333-28AA7ABC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EEF79-99EA-4292-AA3E-EF317A24F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61925"/>
            <a:ext cx="72675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9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87A4-D64B-4A15-86F7-09CD2CB0C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62C97-0AB7-4A82-B8BE-13DA87F58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246D3-50EF-405D-8E21-1ADAC60C1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571750"/>
            <a:ext cx="7620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332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9B33BC-850F-4D5E-847F-85835748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07" y="19050"/>
            <a:ext cx="8420100" cy="6838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491874-7ABA-46F7-B30E-8180A35AF4AB}"/>
              </a:ext>
            </a:extLst>
          </p:cNvPr>
          <p:cNvSpPr txBox="1"/>
          <p:nvPr/>
        </p:nvSpPr>
        <p:spPr>
          <a:xfrm>
            <a:off x="9334499" y="638175"/>
            <a:ext cx="25622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TSC consists of one capacitor.</a:t>
            </a:r>
          </a:p>
          <a:p>
            <a:r>
              <a:rPr lang="en-US" sz="1600" dirty="0"/>
              <a:t>Back to back SCR.</a:t>
            </a:r>
          </a:p>
          <a:p>
            <a:r>
              <a:rPr lang="en-US" sz="1600" dirty="0"/>
              <a:t>And there is small reactor also .</a:t>
            </a:r>
          </a:p>
          <a:p>
            <a:r>
              <a:rPr lang="en-US" sz="1600" dirty="0"/>
              <a:t>Reactor is used to limit the surge current which may be flow through SCR as well as capacitor.</a:t>
            </a:r>
          </a:p>
          <a:p>
            <a:r>
              <a:rPr lang="en-US" sz="1600" dirty="0"/>
              <a:t>It damaging the SCR particularly if capacitor switching is done at wrong time .</a:t>
            </a:r>
          </a:p>
          <a:p>
            <a:r>
              <a:rPr lang="en-US" sz="1600" dirty="0"/>
              <a:t>Wrong time means if the voltage across SCR is not equal to zero and the SCR is triggered than the current is transient or transients may be produced.</a:t>
            </a:r>
          </a:p>
          <a:p>
            <a:r>
              <a:rPr lang="en-US" sz="1600" dirty="0"/>
              <a:t>These transients may be harmful for SCR</a:t>
            </a:r>
            <a:endParaRPr lang="th-TH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96CC73-6975-468C-8EE4-125AA98D82E8}"/>
              </a:ext>
            </a:extLst>
          </p:cNvPr>
          <p:cNvSpPr txBox="1"/>
          <p:nvPr/>
        </p:nvSpPr>
        <p:spPr>
          <a:xfrm>
            <a:off x="985205" y="5122635"/>
            <a:ext cx="31821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Triggering means turning ON of a device from its off state</a:t>
            </a:r>
            <a:endParaRPr lang="th-TH" sz="2000" b="1" dirty="0"/>
          </a:p>
        </p:txBody>
      </p:sp>
    </p:spTree>
    <p:extLst>
      <p:ext uri="{BB962C8B-B14F-4D97-AF65-F5344CB8AC3E}">
        <p14:creationId xmlns:p14="http://schemas.microsoft.com/office/powerpoint/2010/main" val="291188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9DDE89-B6BE-4151-8E6E-190225B47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88" y="9525"/>
            <a:ext cx="87725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6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BF4E-76A2-4BC9-B035-8CF971082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EAE88-A692-404B-A0B9-CC89157C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21421-7481-44F7-B390-04C1A18DB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19075"/>
            <a:ext cx="77819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96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49147-353F-46A4-9C52-3810F626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BCFA-C661-4335-B13D-C084D5CAA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53D64-E0B4-44BC-B931-8793CDB9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742950"/>
            <a:ext cx="119824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0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7423-13CF-416C-A9DC-63AEF620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0566-3BE7-49BD-BBD0-B525DE536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FEE1-E5C6-406D-9D30-86B0EEE7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542925"/>
            <a:ext cx="83058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04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24A9-2B24-45FC-92A6-3B8D3AB2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956-34AA-4DC4-A2E9-E340C8C18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45229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1F982-F3DA-4F32-A70D-FD0F79BD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B18BE-E3AF-42C6-BFFB-A5BD9F75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3C9A4-9972-4DCD-AB1E-700ECDBF6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690687"/>
            <a:ext cx="78486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5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BCC6-5A83-437F-A0D8-D3259451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7645-EE74-404B-B310-97D423D2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5D50B-1E31-48BB-B486-158C39C6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1119187"/>
            <a:ext cx="8048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2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A86E0-5E53-4DC0-8956-AA27DDA03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E9CB8-0E70-4BF5-A188-490F038C4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F8811-3A3F-4464-82A1-B586F0CC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600075"/>
            <a:ext cx="1065847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3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BAEFA-8AA8-4131-9273-729219E0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0D96-7DDF-4B1C-81B5-D9412ADFC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89006-52D8-4056-9F2F-A82E700D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365125"/>
            <a:ext cx="6829425" cy="306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99DEEC-FD1E-4E41-97F7-078100DE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075" y="3429000"/>
            <a:ext cx="7943850" cy="32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66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B993F-B1DF-4570-8E9A-7C6D5658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256C2-F5A5-48CA-8C47-DABA2EBA4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65091E-13A4-4D4B-AB7A-615EB3BD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050"/>
            <a:ext cx="8401050" cy="3028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FDCBC-668A-4B42-8322-E2B6F68B2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3686175"/>
            <a:ext cx="84963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25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DC83-785C-46E3-8FFB-6C8043B4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0CC80-F8E2-4A2F-8F2B-272DFF053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5A52E-1A1E-4B41-93ED-6652B0B7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952500"/>
            <a:ext cx="98488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64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44A3-412E-4BC0-B545-1A8375EA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425FC-185C-4CCB-8521-F792B7BE2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07A33-EAF5-416E-80D1-083C70FA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757362"/>
            <a:ext cx="71628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94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A36C2-6FB0-440A-A196-F3845E053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0C040-EDBA-4424-9F5C-EF7BB717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2B1D3-7121-4201-800B-744D964F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0"/>
            <a:ext cx="7696200" cy="50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089CE-F9CF-4CB9-8C46-61BCD4B73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325" y="5314950"/>
            <a:ext cx="4533900" cy="11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2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008A-7FCF-419C-B041-4A47D25D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1ADE-8E20-494B-B1C2-09B609CA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3C08C-876D-4361-90C2-C444B39A5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662" y="1419225"/>
            <a:ext cx="61626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303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1D8C-86ED-4FAC-B3C3-6BC60050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7030A0"/>
                </a:solidFill>
                <a:effectLst/>
                <a:latin typeface="Verdana" panose="020B0604030504040204" pitchFamily="34" charset="0"/>
              </a:rPr>
              <a:t>Thyristor Controlled Reactor</a:t>
            </a:r>
            <a:br>
              <a:rPr lang="en-US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41603-B6F5-49EA-9E7F-DAF7C322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11" y="1372471"/>
            <a:ext cx="11307945" cy="4351338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Thyristor controlled reactor consist reactor L placed in series with the thyristor valve.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This reactor is the controlled element of the TCR, and it controls the thyristor valve.</a:t>
            </a:r>
          </a:p>
          <a:p>
            <a:pPr marL="0" indent="0" algn="just">
              <a:buNone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TCR consists two opposite poled thyristor which conducts every alternate half cycles of the supply.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TCR the duration of current flowing through the reactor is controlled by the firing angle of the thyristor.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For every half cycle,  the thyristor is given a triggering pulse by the controlled circuit.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used in EHV (Extra High Voltage) lines for providing lagging VARs during the low load or load rejection.</a:t>
            </a:r>
          </a:p>
          <a:p>
            <a:pPr algn="just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40115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6F0F1A-1DCA-42B2-8C4B-27DDDBD8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20" y="2047875"/>
            <a:ext cx="3600450" cy="3257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5FDC09-F3B5-4F4B-A84E-EE2BE2C5E5D4}"/>
                  </a:ext>
                </a:extLst>
              </p:cNvPr>
              <p:cNvSpPr txBox="1"/>
              <p:nvPr/>
            </p:nvSpPr>
            <p:spPr>
              <a:xfrm>
                <a:off x="4995147" y="593050"/>
                <a:ext cx="250109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h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=</a:t>
                </a:r>
                <a:r>
                  <a:rPr lang="th-TH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h-TH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5FDC09-F3B5-4F4B-A84E-EE2BE2C5E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147" y="593050"/>
                <a:ext cx="2501096" cy="430887"/>
              </a:xfrm>
              <a:prstGeom prst="rect">
                <a:avLst/>
              </a:prstGeom>
              <a:blipFill>
                <a:blip r:embed="rId3"/>
                <a:stretch>
                  <a:fillRect l="-3650" t="-33803" b="-52113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9E2472F-2889-4D82-A481-817F3E347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06" y="0"/>
            <a:ext cx="2828925" cy="2047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9A4C7A-05B3-47C2-8421-561AF8C95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658" y="1205861"/>
            <a:ext cx="3295650" cy="1971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4CF11E-84CA-46B4-83F2-C9942F3D2818}"/>
                  </a:ext>
                </a:extLst>
              </p:cNvPr>
              <p:cNvSpPr txBox="1"/>
              <p:nvPr/>
            </p:nvSpPr>
            <p:spPr>
              <a:xfrm>
                <a:off x="4995147" y="3245011"/>
                <a:ext cx="2501096" cy="6800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=</a:t>
                </a:r>
                <a:r>
                  <a:rPr lang="th-TH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h-T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4CF11E-84CA-46B4-83F2-C9942F3D2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147" y="3245011"/>
                <a:ext cx="2501096" cy="680058"/>
              </a:xfrm>
              <a:prstGeom prst="rect">
                <a:avLst/>
              </a:prstGeom>
              <a:blipFill>
                <a:blip r:embed="rId6"/>
                <a:stretch>
                  <a:fillRect l="-3650" t="-1786" b="-1607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6C2C3-66B7-47E0-BDFC-AC613AE97BAC}"/>
                  </a:ext>
                </a:extLst>
              </p:cNvPr>
              <p:cNvSpPr txBox="1"/>
              <p:nvPr/>
            </p:nvSpPr>
            <p:spPr>
              <a:xfrm>
                <a:off x="3722336" y="4036017"/>
                <a:ext cx="7368811" cy="755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=</a:t>
                </a:r>
                <a:r>
                  <a:rPr lang="th-TH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h-T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th-TH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….(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76C2C3-66B7-47E0-BDFC-AC613AE97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336" y="4036017"/>
                <a:ext cx="7368811" cy="755656"/>
              </a:xfrm>
              <a:prstGeom prst="rect">
                <a:avLst/>
              </a:prstGeom>
              <a:blipFill>
                <a:blip r:embed="rId7"/>
                <a:stretch>
                  <a:fillRect l="-83" b="-1048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1B872A-30BF-4D83-976E-9560A2309952}"/>
                  </a:ext>
                </a:extLst>
              </p:cNvPr>
              <p:cNvSpPr txBox="1"/>
              <p:nvPr/>
            </p:nvSpPr>
            <p:spPr>
              <a:xfrm>
                <a:off x="3722336" y="4884214"/>
                <a:ext cx="7614606" cy="1186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𝑡𝑟𝑖𝑔𝑔𝑒𝑟𝑖𝑛𝑔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th-TH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……………………………………………………(2)</a:t>
                </a:r>
                <a:endParaRPr lang="th-TH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1B872A-30BF-4D83-976E-9560A2309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336" y="4884214"/>
                <a:ext cx="7614606" cy="1186159"/>
              </a:xfrm>
              <a:prstGeom prst="rect">
                <a:avLst/>
              </a:prstGeom>
              <a:blipFill>
                <a:blip r:embed="rId8"/>
                <a:stretch>
                  <a:fillRect l="-80" b="-205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E766A-F9D6-4B47-9246-A2CD8AC1B2FA}"/>
                  </a:ext>
                </a:extLst>
              </p:cNvPr>
              <p:cNvSpPr txBox="1"/>
              <p:nvPr/>
            </p:nvSpPr>
            <p:spPr>
              <a:xfrm>
                <a:off x="987228" y="5969655"/>
                <a:ext cx="10560107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𝑚𝑒𝑎𝑛𝑠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𝑎𝑟𝑚𝑜𝑛𝑖𝑐𝑠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𝑔𝑒𝑛𝑒𝑟𝑎𝑡𝑒𝑠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𝑚𝑒𝑎𝑛𝑠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𝑎𝑟𝑚𝑜𝑛𝑖𝑐𝑠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𝑔𝑒𝑛𝑒𝑟𝑎𝑡𝑒𝑠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7E766A-F9D6-4B47-9246-A2CD8AC1B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28" y="5969655"/>
                <a:ext cx="10560107" cy="1200329"/>
              </a:xfrm>
              <a:prstGeom prst="rect">
                <a:avLst/>
              </a:prstGeom>
              <a:blipFill>
                <a:blip r:embed="rId9"/>
                <a:stretch>
                  <a:fillRect l="-924" t="-40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2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7423-13CF-416C-A9DC-63AEF620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0566-3BE7-49BD-BBD0-B525DE536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45023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53D64-E0B4-44BC-B931-8793CDB9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929" y="2287559"/>
            <a:ext cx="5920673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2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848A6-9194-44B0-848B-027668E0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ACEC-1499-43E0-9256-6141A3E8E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159C1-D484-414E-8397-EFDDE979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52437"/>
            <a:ext cx="9753600" cy="595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EE8D2-1C07-4133-B06F-EFB094A7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94" y="3190874"/>
            <a:ext cx="48958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9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7A59-A7D5-438D-B265-F48C081C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35182-64F6-4421-8EC5-7647CC86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609A7-0858-46C6-8D75-0C99B5719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652462"/>
            <a:ext cx="101060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48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FF86-1622-4FC8-A19B-19725103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4424F-C54E-4FC7-A900-6209C7061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63A49-8079-4930-853F-CB40F1D9C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7187"/>
            <a:ext cx="114300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EACA-E07B-4990-B879-4EF1A26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F2391-A898-413B-AF95-A96FC3294B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88F58-0B4A-4A8F-8B1E-278FBB84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"/>
            <a:ext cx="82296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2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9BFB-3617-4100-B966-10AF6CFD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07656-B11A-410B-913E-0A957086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D68AD-DE2D-49D3-AAF4-F98F7187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904875"/>
            <a:ext cx="75438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9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A3EF5-7127-4277-A2E9-F816C587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7575A-F1F8-482F-851D-065398C25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5B155-4733-4D5C-A59F-FDED04D7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890712"/>
            <a:ext cx="85058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1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A1A10-260D-445E-93BF-903FFC760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CE27-63C3-4DEA-8836-D85CC4289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639423-B336-43AE-BBFE-D4502BB46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85737"/>
            <a:ext cx="109918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6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254</Words>
  <Application>Microsoft Office PowerPoint</Application>
  <PresentationFormat>Widescreen</PresentationFormat>
  <Paragraphs>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</vt:lpstr>
      <vt:lpstr>Calibri</vt:lpstr>
      <vt:lpstr>Calibri Light</vt:lpstr>
      <vt:lpstr>Cambria Math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Thyristor Controlled Reactor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13</cp:revision>
  <dcterms:created xsi:type="dcterms:W3CDTF">2020-11-26T11:28:22Z</dcterms:created>
  <dcterms:modified xsi:type="dcterms:W3CDTF">2021-08-18T19:32:48Z</dcterms:modified>
</cp:coreProperties>
</file>